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2442A-6A22-45CF-BF62-8A7D97F2C243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80F5E-6C89-4DDD-8959-5AD452BB84D0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117F5-67C8-4AC9-938D-DDAB7B01ECEE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949B75-1D8C-4731-8BB7-8D9955F88B13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75F18-2791-4A45-AFAC-2CB6FF662B01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72FAA-9F88-4863-A39E-FBC5EDFBA0EB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8444F0-7C41-46C5-BB39-40D0E032FB91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D15193-EC49-41CF-80E7-A826609ACA2C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04E6C6-CD5C-4434-B834-F1FE3D06695E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0848BB-D1D8-4F73-8571-EAEF79643C41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6A760-5EFA-4844-8E2E-EC3E59C12FA7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E9849-C50B-48D8-9138-9D9687F8A378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EB0EF-4910-4B46-905A-616A87E46C9A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ABC1-611D-4DF9-917C-F5B0D665323A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E6756-B8EE-471C-982B-E31ED309D86B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9A4D81-F119-4B40-A22F-4D9ABE590003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CEDC3-1893-40BC-A636-5EACA13291DF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7802A6-8D91-425D-9E31-4D4431D41407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54109-84BC-43AB-B40B-97EF828E70AC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EF081-5B30-4940-8DBD-B82FA9360936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2A1879-03B5-4B6B-9C81-F377A90AE251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02F62-7CB6-42A0-8180-AF63B26E4C1E}" type="slidenum"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44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>
            <a:alphaModFix amt="50000"/>
          </a:blip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93EFA09-71D5-4F65-8556-4166C0F2E548}" type="datetime1">
              <a:rPr lang="en-US"/>
              <a:pPr lvl="0"/>
              <a:t>2/1/2015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DBCAB6F-BCEB-4965-A143-C55142D9372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media/image45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winspace.etwinning.net/363/home" TargetMode="External"/><Relationship Id="rId2" Type="http://schemas.openxmlformats.org/officeDocument/2006/relationships/hyperlink" Target="http://topologia.wordpress.com/about-m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media/image41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ws/rast_fraktala/index-2.html" TargetMode="External"/><Relationship Id="rId7" Type="http://schemas.openxmlformats.org/officeDocument/2006/relationships/hyperlink" Target="https://www.facebook.com/events/351976618314716/?ref=2&amp;ref_dashboard_filter=upcoming&amp;source=1" TargetMode="External"/><Relationship Id="rId2" Type="http://schemas.openxmlformats.org/officeDocument/2006/relationships/hyperlink" Target="http://izaogledala.com/dokumentarni-filmovi/item/1296-lov-na-skrivene-dimenzije-fraktal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catrickovic.weebly.com/doga273aji/projekat-tepih-sjerpinskog" TargetMode="External"/><Relationship Id="rId5" Type="http://schemas.openxmlformats.org/officeDocument/2006/relationships/hyperlink" Target="http://topologia.wordpress.com/sierpinski-carpet-project/" TargetMode="External"/><Relationship Id="rId4" Type="http://schemas.openxmlformats.org/officeDocument/2006/relationships/hyperlink" Target="https://www.youtube.com/watch?v=kkWXK4BZj7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 r:link="rId3" cstate="print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114800" y="914400"/>
            <a:ext cx="4114800" cy="1470026"/>
          </a:xfrm>
        </p:spPr>
        <p:txBody>
          <a:bodyPr/>
          <a:lstStyle/>
          <a:p>
            <a:pPr lvl="0"/>
            <a:r>
              <a:rPr lang="x-none" sz="4000"/>
              <a:t>Фрактали</a:t>
            </a:r>
            <a:r>
              <a:rPr lang="en-US" sz="4000"/>
              <a:t/>
            </a:r>
            <a:br>
              <a:rPr lang="en-US" sz="4000"/>
            </a:br>
            <a:r>
              <a:rPr lang="x-none" sz="4000"/>
              <a:t>математика слика</a:t>
            </a:r>
            <a:endParaRPr lang="en-US" sz="40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209803" y="4953003"/>
            <a:ext cx="5410203" cy="19049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x-none" sz="2500">
                <a:solidFill>
                  <a:srgbClr val="FFFF00"/>
                </a:solidFill>
              </a:rPr>
              <a:t>Средња стручна школа</a:t>
            </a:r>
          </a:p>
          <a:p>
            <a:pPr lvl="0">
              <a:spcBef>
                <a:spcPts val="600"/>
              </a:spcBef>
            </a:pPr>
            <a:r>
              <a:rPr lang="x-none" sz="2500">
                <a:solidFill>
                  <a:srgbClr val="FFFF00"/>
                </a:solidFill>
              </a:rPr>
              <a:t>“Др Радивој Увалић”</a:t>
            </a:r>
          </a:p>
          <a:p>
            <a:pPr lvl="0">
              <a:spcBef>
                <a:spcPts val="600"/>
              </a:spcBef>
            </a:pPr>
            <a:r>
              <a:rPr lang="x-none" sz="2500">
                <a:solidFill>
                  <a:srgbClr val="FFFF00"/>
                </a:solidFill>
              </a:rPr>
              <a:t>Бачка Паланка</a:t>
            </a:r>
          </a:p>
          <a:p>
            <a:pPr lvl="0">
              <a:spcBef>
                <a:spcPts val="600"/>
              </a:spcBef>
            </a:pPr>
            <a:r>
              <a:rPr lang="x-none" sz="2500">
                <a:solidFill>
                  <a:srgbClr val="FFFF00"/>
                </a:solidFill>
              </a:rPr>
              <a:t>2014/2015</a:t>
            </a:r>
            <a:endParaRPr lang="en-US" sz="25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итеративних фрактала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Кохова пахуља</a:t>
            </a:r>
          </a:p>
          <a:p>
            <a:pPr lvl="0"/>
            <a:endParaRPr lang="x-none"/>
          </a:p>
          <a:p>
            <a:pPr lvl="0">
              <a:buNone/>
            </a:pPr>
            <a:endParaRPr lang="x-none"/>
          </a:p>
          <a:p>
            <a:pPr lvl="0"/>
            <a:endParaRPr lang="en-US"/>
          </a:p>
        </p:txBody>
      </p:sp>
      <p:pic>
        <p:nvPicPr>
          <p:cNvPr id="4" name="Picture 3" descr="362px-KochFlak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24003"/>
            <a:ext cx="5333996" cy="5333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итеративних фрактала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Кохова антипахуља</a:t>
            </a:r>
          </a:p>
          <a:p>
            <a:pPr lvl="0"/>
            <a:endParaRPr lang="en-US"/>
          </a:p>
        </p:txBody>
      </p:sp>
      <p:pic>
        <p:nvPicPr>
          <p:cNvPr id="4" name="Picture 4" descr="KochAntisnowflake_5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6" y="2209803"/>
            <a:ext cx="814985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antisnowflak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267203"/>
            <a:ext cx="2362196" cy="220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IFSima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6945" y="4267203"/>
            <a:ext cx="2432047" cy="224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ierpinskiSimilar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3" y="3657600"/>
            <a:ext cx="3200400" cy="2838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итеративних фрактала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Троугао С</a:t>
            </a:r>
            <a:r>
              <a:rPr lang="en-US"/>
              <a:t>j</a:t>
            </a:r>
            <a:r>
              <a:rPr lang="x-none"/>
              <a:t>ерпинског</a:t>
            </a:r>
          </a:p>
          <a:p>
            <a:pPr lvl="0"/>
            <a:endParaRPr lang="x-none"/>
          </a:p>
          <a:p>
            <a:pPr lvl="0">
              <a:buNone/>
            </a:pPr>
            <a:endParaRPr lang="x-none"/>
          </a:p>
          <a:p>
            <a:pPr lvl="0"/>
            <a:endParaRPr lang="en-US"/>
          </a:p>
        </p:txBody>
      </p:sp>
      <p:pic>
        <p:nvPicPr>
          <p:cNvPr id="5" name="Picture 4" descr="s1_1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3" y="2133596"/>
            <a:ext cx="8666994" cy="135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SierHexagonSmall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767" y="3733796"/>
            <a:ext cx="3062407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итеративних фрактала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Тепих С</a:t>
            </a:r>
            <a:r>
              <a:rPr lang="en-US"/>
              <a:t>j</a:t>
            </a:r>
            <a:r>
              <a:rPr lang="x-none"/>
              <a:t>ерпинског</a:t>
            </a:r>
          </a:p>
          <a:p>
            <a:pPr lvl="0"/>
            <a:endParaRPr lang="en-US"/>
          </a:p>
        </p:txBody>
      </p:sp>
      <p:pic>
        <p:nvPicPr>
          <p:cNvPr id="4" name="Picture 3" descr="s1_9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6" y="2286000"/>
            <a:ext cx="7467603" cy="134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p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19431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x-none"/>
              <a:t>Наша школа учествује међународном пројекту израд</a:t>
            </a:r>
            <a:r>
              <a:rPr lang="en-US"/>
              <a:t>a</a:t>
            </a:r>
            <a:r>
              <a:rPr lang="x-none"/>
              <a:t> тепиха Сјерпински. (</a:t>
            </a:r>
            <a:r>
              <a:rPr lang="en-US">
                <a:solidFill>
                  <a:srgbClr val="1F497D"/>
                </a:solidFill>
              </a:rPr>
              <a:t>http://topologia.wordpress.com/sierpinski-carpet-project/</a:t>
            </a:r>
            <a:r>
              <a:rPr lang="x-none"/>
              <a:t>)</a:t>
            </a:r>
          </a:p>
          <a:p>
            <a:pPr lvl="0">
              <a:lnSpc>
                <a:spcPct val="90000"/>
              </a:lnSpc>
            </a:pPr>
            <a:r>
              <a:rPr lang="x-none"/>
              <a:t>У овај пројекат укључено је преко </a:t>
            </a:r>
            <a:r>
              <a:rPr lang="en-US"/>
              <a:t>30</a:t>
            </a:r>
            <a:r>
              <a:rPr lang="x-none"/>
              <a:t> земаља, преко 2</a:t>
            </a:r>
            <a:r>
              <a:rPr lang="en-US"/>
              <a:t>69</a:t>
            </a:r>
            <a:r>
              <a:rPr lang="x-none"/>
              <a:t> школа односно око 1</a:t>
            </a:r>
            <a:r>
              <a:rPr lang="en-US"/>
              <a:t>7216</a:t>
            </a:r>
            <a:r>
              <a:rPr lang="x-none"/>
              <a:t> ученика.</a:t>
            </a:r>
          </a:p>
          <a:p>
            <a:pPr lvl="0">
              <a:lnSpc>
                <a:spcPct val="90000"/>
              </a:lnSpc>
            </a:pPr>
            <a:r>
              <a:rPr lang="x-none"/>
              <a:t>Наша школа прави један делић тог тепиха који представља четврту итерацију (корак)</a:t>
            </a:r>
          </a:p>
          <a:p>
            <a:pPr lvl="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Шта је наш задатак?</a:t>
            </a:r>
          </a:p>
          <a:p>
            <a:pPr lvl="0">
              <a:buNone/>
            </a:pPr>
            <a:r>
              <a:rPr lang="x-none"/>
              <a:t>	</a:t>
            </a:r>
            <a:r>
              <a:rPr lang="x-none" sz="3000"/>
              <a:t>Сваки ученик добија шаблон и 32 љубичасте и 32 зелене налепнице које треба да залепи на шаблон (друга итерација).</a:t>
            </a:r>
          </a:p>
          <a:p>
            <a:pPr lvl="0"/>
            <a:endParaRPr lang="x-none"/>
          </a:p>
          <a:p>
            <a:pPr lvl="0">
              <a:buNone/>
            </a:pPr>
            <a:endParaRPr lang="en-US"/>
          </a:p>
        </p:txBody>
      </p:sp>
      <p:pic>
        <p:nvPicPr>
          <p:cNvPr id="4" name="Picture 3" descr="sl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29049"/>
            <a:ext cx="4038603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Осам ученика заједно склапају трећу итерацију </a:t>
            </a:r>
            <a:endParaRPr lang="en-US"/>
          </a:p>
        </p:txBody>
      </p:sp>
      <p:pic>
        <p:nvPicPr>
          <p:cNvPr id="4" name="Picture 3" descr="sli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97" y="2971800"/>
            <a:ext cx="4328156" cy="324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597" y="2971800"/>
            <a:ext cx="4368802" cy="327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541020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x-none" sz="3000"/>
              <a:t>Кад спојимо све делове настаје четврта итерација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x-none" sz="30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x-none" sz="3000"/>
              <a:t>Уколико би нам се придружило још 7 школа могли би да склопимо пету итерацију.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3000"/>
          </a:p>
        </p:txBody>
      </p:sp>
      <p:pic>
        <p:nvPicPr>
          <p:cNvPr id="4" name="Picture 3" descr="2863789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752603"/>
            <a:ext cx="3962396" cy="389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5403"/>
            <a:ext cx="8229600" cy="5333996"/>
          </a:xfrm>
        </p:spPr>
        <p:txBody>
          <a:bodyPr/>
          <a:lstStyle/>
          <a:p>
            <a:pPr lvl="0">
              <a:spcBef>
                <a:spcPts val="700"/>
              </a:spcBef>
            </a:pPr>
            <a:r>
              <a:rPr lang="x-none" sz="2900"/>
              <a:t>Постоји велика вероватноћа да ће се у Србији склопити тепих шесте итерације у чијој изради учествује 64 школе (и наша школа).</a:t>
            </a:r>
            <a:r>
              <a:rPr lang="en-US" sz="2900"/>
              <a:t> </a:t>
            </a:r>
            <a:r>
              <a:rPr lang="x-none" sz="2900">
                <a:solidFill>
                  <a:srgbClr val="FF0000"/>
                </a:solidFill>
              </a:rPr>
              <a:t>УСПЕЛИ СМО!!! Склапање шесте итерације биће 16.05.2015. </a:t>
            </a:r>
            <a:endParaRPr lang="x-none" sz="2900"/>
          </a:p>
          <a:p>
            <a:pPr lvl="0">
              <a:spcBef>
                <a:spcPts val="700"/>
              </a:spcBef>
            </a:pPr>
            <a:r>
              <a:rPr lang="x-none" sz="2900"/>
              <a:t>Аутори овог пројекта су</a:t>
            </a:r>
            <a:r>
              <a:rPr lang="en-US" sz="2900"/>
              <a:t> </a:t>
            </a:r>
            <a:r>
              <a:rPr lang="en-US" sz="2900">
                <a:hlinkClick r:id="rId2"/>
              </a:rPr>
              <a:t>José Luis Rodríguez Blancas</a:t>
            </a:r>
            <a:r>
              <a:rPr lang="en-US" sz="2900"/>
              <a:t>, </a:t>
            </a:r>
            <a:r>
              <a:rPr lang="x-none" sz="2900"/>
              <a:t>професор са катедре за математику Универзитета у Алмерији (Шпанија) и </a:t>
            </a:r>
            <a:r>
              <a:rPr lang="en-US" sz="2900"/>
              <a:t>David Crespo Casteleiro (</a:t>
            </a:r>
            <a:r>
              <a:rPr lang="x-none" sz="2900"/>
              <a:t>задужен за средње школе</a:t>
            </a:r>
            <a:r>
              <a:rPr lang="en-US" sz="2900"/>
              <a:t>). </a:t>
            </a:r>
            <a:r>
              <a:rPr lang="x-none" sz="2900"/>
              <a:t>Координатор за</a:t>
            </a:r>
            <a:r>
              <a:rPr lang="en-US" sz="2900"/>
              <a:t> </a:t>
            </a:r>
            <a:r>
              <a:rPr lang="en-US" sz="2900">
                <a:hlinkClick r:id="rId3"/>
              </a:rPr>
              <a:t>e-Twinning</a:t>
            </a:r>
            <a:r>
              <a:rPr lang="en-US" sz="2900"/>
              <a:t>: Dolores Jiménez Cárdenas.</a:t>
            </a:r>
            <a:r>
              <a:rPr lang="x-none" sz="2900"/>
              <a:t> Координатор пројекта за Србију је Аница Тричковић.</a:t>
            </a:r>
            <a:endParaRPr lang="en-US" sz="29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Пројекат Тепих Сјерпинског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Сви ови делови се шаљу у Шпанију како би тамо био склопљен тепих седме итерације.</a:t>
            </a:r>
            <a:endParaRPr lang="en-US"/>
          </a:p>
          <a:p>
            <a:pPr lvl="0"/>
            <a:r>
              <a:rPr lang="x-none"/>
              <a:t>Тепих седме итерације је квадрат странице 43 м и састоји се од 512 тепиха 4-те итерације који се склапају широм света.</a:t>
            </a: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 r:link="rId3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Шта је фрактал?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x-none" sz="4000"/>
              <a:t>Фрактал је геометријски облик који се може разложити на делове од којих је сваки уманјена копија целине.</a:t>
            </a:r>
          </a:p>
          <a:p>
            <a:pPr lvl="0">
              <a:spcBef>
                <a:spcPts val="1000"/>
              </a:spcBef>
            </a:pPr>
            <a:r>
              <a:rPr lang="x-none" sz="4000"/>
              <a:t>Фрактали су сами себи слични тј. имају особину самосличности.</a:t>
            </a:r>
          </a:p>
          <a:p>
            <a:pPr lvl="0">
              <a:spcBef>
                <a:spcPts val="1000"/>
              </a:spcBef>
            </a:pPr>
            <a:r>
              <a:rPr lang="x-none" sz="4000"/>
              <a:t>Уметност настала из математике.</a:t>
            </a:r>
            <a:endParaRPr lang="en-US" sz="40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Примена фрактала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x-none">
                <a:solidFill>
                  <a:srgbClr val="FF0000"/>
                </a:solidFill>
              </a:rPr>
              <a:t>Уметност</a:t>
            </a:r>
          </a:p>
          <a:p>
            <a:pPr lvl="0">
              <a:lnSpc>
                <a:spcPct val="90000"/>
              </a:lnSpc>
              <a:buNone/>
            </a:pPr>
            <a:r>
              <a:rPr lang="x-none"/>
              <a:t>	</a:t>
            </a:r>
            <a:r>
              <a:rPr lang="x-none" sz="2800"/>
              <a:t>Филмска уметност (компјутерска графика)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x-none" sz="2800"/>
              <a:t>	Ликовна уметност (дизајн, уређење простора)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x-none" sz="2800"/>
              <a:t>	Музичка уметност</a:t>
            </a:r>
          </a:p>
          <a:p>
            <a:pPr lvl="0">
              <a:lnSpc>
                <a:spcPct val="90000"/>
              </a:lnSpc>
              <a:buFont typeface="Arial"/>
            </a:pPr>
            <a:r>
              <a:rPr lang="x-none">
                <a:solidFill>
                  <a:srgbClr val="FF0000"/>
                </a:solidFill>
              </a:rPr>
              <a:t>Наука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x-none" sz="2800"/>
              <a:t>	Хемија, биологија, медицина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x-none" sz="2800"/>
              <a:t>	Астрономија, географија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x-none" sz="2800"/>
              <a:t>	Економија</a:t>
            </a:r>
          </a:p>
          <a:p>
            <a:pPr lvl="0">
              <a:lnSpc>
                <a:spcPct val="90000"/>
              </a:lnSpc>
              <a:buFont typeface="Arial"/>
            </a:pPr>
            <a:r>
              <a:rPr lang="x-none">
                <a:solidFill>
                  <a:srgbClr val="FF0000"/>
                </a:solidFill>
              </a:rPr>
              <a:t>Медитација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endParaRPr lang="en-US" sz="28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Извори и корисни линкови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2"/>
              </a:rPr>
              <a:t>http://izaogledala.com/dokumentarni-filmovi/item/1296-lov-na-skrivene-dimenzije-fraktali</a:t>
            </a:r>
            <a:endParaRPr lang="x-none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3"/>
              </a:rPr>
              <a:t>http://www.geocities.ws/rast_fraktala/index-2.html</a:t>
            </a:r>
            <a:endParaRPr lang="en-US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4"/>
              </a:rPr>
              <a:t>https://www.youtube.com/watch?v=kkWXK4BZj7U</a:t>
            </a:r>
            <a:endParaRPr lang="en-US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5"/>
              </a:rPr>
              <a:t>http://topologia.wordpress.com/sierpinski-carpet-project/</a:t>
            </a:r>
            <a:endParaRPr lang="x-none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6"/>
              </a:rPr>
              <a:t>http://anicatrickovic.weebly.com/doga273aji/projekat-tepih-sjerpinskog</a:t>
            </a:r>
            <a:endParaRPr lang="x-none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2700">
                <a:hlinkClick r:id="rId7"/>
              </a:rPr>
              <a:t>https://www.facebook.com/events/351976618314716/?ref=2&amp;ref_dashboard_filter=upcoming&amp;source=1</a:t>
            </a:r>
            <a:endParaRPr lang="x-none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x-none" sz="27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en-US" sz="270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Питагорино стабло</a:t>
            </a:r>
            <a:endParaRPr lang="en-US" sz="4000"/>
          </a:p>
        </p:txBody>
      </p:sp>
      <p:pic>
        <p:nvPicPr>
          <p:cNvPr id="3" name="Content Placeholder 3" descr="pitagorino stab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1018"/>
            <a:ext cx="7371188" cy="503698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Питагорино стабло</a:t>
            </a:r>
            <a:endParaRPr lang="en-US" sz="4000"/>
          </a:p>
        </p:txBody>
      </p:sp>
      <p:pic>
        <p:nvPicPr>
          <p:cNvPr id="3" name="Content Placeholder 3" descr="frakta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757" y="1496443"/>
            <a:ext cx="7748442" cy="528536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Питагорино стабло</a:t>
            </a:r>
            <a:endParaRPr lang="en-US" sz="4000"/>
          </a:p>
        </p:txBody>
      </p:sp>
      <p:pic>
        <p:nvPicPr>
          <p:cNvPr id="3" name="Content Placeholder 3" descr="pitagorino stabl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64227"/>
            <a:ext cx="7787423" cy="52175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Питагорино стабло</a:t>
            </a:r>
            <a:endParaRPr lang="en-US" sz="4000"/>
          </a:p>
        </p:txBody>
      </p:sp>
      <p:pic>
        <p:nvPicPr>
          <p:cNvPr id="3" name="Content Placeholder 3" descr="pitagorino stabl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700" y="1371600"/>
            <a:ext cx="7493105" cy="542001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3" y="1205060"/>
            <a:ext cx="6705596" cy="543988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image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4996" y="1196181"/>
            <a:ext cx="5562596" cy="556259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Тетраедар Сјерпинског</a:t>
            </a:r>
            <a:endParaRPr lang="en-US" sz="4000"/>
          </a:p>
        </p:txBody>
      </p:sp>
      <p:pic>
        <p:nvPicPr>
          <p:cNvPr id="3" name="Content Placeholder 3" descr="fraktal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584" y="1656207"/>
            <a:ext cx="6998022" cy="520179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fraktal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7895" y="1257647"/>
            <a:ext cx="7534107" cy="560035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fiol, brok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3"/>
            <a:ext cx="412229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Фрактали у природи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81003" y="4648196"/>
            <a:ext cx="8229600" cy="1828800"/>
          </a:xfrm>
        </p:spPr>
        <p:txBody>
          <a:bodyPr/>
          <a:lstStyle/>
          <a:p>
            <a:pPr lvl="0"/>
            <a:r>
              <a:rPr lang="x-none"/>
              <a:t>Фрактали су одувек били око нас, али појам фрактала и његова дефиниција познати су тек одскора. </a:t>
            </a:r>
            <a:endParaRPr lang="en-US"/>
          </a:p>
        </p:txBody>
      </p:sp>
      <p:pic>
        <p:nvPicPr>
          <p:cNvPr id="5" name="Picture 3" descr="pap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196"/>
            <a:ext cx="2533646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omane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3" y="1295403"/>
            <a:ext cx="3276596" cy="218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fraktal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643" y="1201046"/>
            <a:ext cx="7610359" cy="565695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Менгеров сунђер</a:t>
            </a:r>
            <a:endParaRPr lang="en-US" sz="4000"/>
          </a:p>
        </p:txBody>
      </p:sp>
      <p:pic>
        <p:nvPicPr>
          <p:cNvPr id="3" name="Content Placeholder 3" descr="3e87c2340d8813c09b716014a044e8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6" y="2337992"/>
            <a:ext cx="8991596" cy="299954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 sz="4000"/>
              <a:t>Још мало фрактала</a:t>
            </a:r>
            <a:br>
              <a:rPr lang="x-none" sz="4000"/>
            </a:br>
            <a:r>
              <a:rPr lang="x-none" sz="4000"/>
              <a:t>Менгеров сунђер</a:t>
            </a:r>
            <a:endParaRPr lang="en-US" sz="4000"/>
          </a:p>
        </p:txBody>
      </p:sp>
      <p:pic>
        <p:nvPicPr>
          <p:cNvPr id="3" name="Content Placeholder 3" descr="Menger-Schwamm-farb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3" y="1447796"/>
            <a:ext cx="7213601" cy="541020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Fractal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115" y="1295403"/>
            <a:ext cx="7837715" cy="54864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aquar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169" y="1143000"/>
            <a:ext cx="8109630" cy="567674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Још мало фрактала</a:t>
            </a:r>
            <a:endParaRPr lang="en-US"/>
          </a:p>
        </p:txBody>
      </p:sp>
      <p:pic>
        <p:nvPicPr>
          <p:cNvPr id="3" name="Content Placeholder 3" descr="suncok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115" y="1295403"/>
            <a:ext cx="7837715" cy="54864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Како настају фрактали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8382003" cy="4525959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x-none" sz="4400"/>
              <a:t>У природи настају случајно</a:t>
            </a:r>
          </a:p>
          <a:p>
            <a:pPr lvl="0">
              <a:spcBef>
                <a:spcPts val="1100"/>
              </a:spcBef>
            </a:pPr>
            <a:r>
              <a:rPr lang="x-none" sz="4400"/>
              <a:t>Могу настати и узастопним понављањем неког рачунског поступка (</a:t>
            </a:r>
            <a:r>
              <a:rPr lang="x-none" sz="4400">
                <a:solidFill>
                  <a:srgbClr val="FF0000"/>
                </a:solidFill>
              </a:rPr>
              <a:t>рекурзивни фрактали</a:t>
            </a:r>
            <a:r>
              <a:rPr lang="x-none" sz="4400"/>
              <a:t>)</a:t>
            </a:r>
          </a:p>
          <a:p>
            <a:pPr lvl="0">
              <a:spcBef>
                <a:spcPts val="1100"/>
              </a:spcBef>
              <a:buNone/>
            </a:pPr>
            <a:r>
              <a:rPr lang="x-none" sz="4400"/>
              <a:t>   или неког геометријског поступка (</a:t>
            </a:r>
            <a:r>
              <a:rPr lang="x-none" sz="4400">
                <a:solidFill>
                  <a:srgbClr val="FF0000"/>
                </a:solidFill>
              </a:rPr>
              <a:t>итеративни фрактали</a:t>
            </a:r>
            <a:r>
              <a:rPr lang="x-none" sz="4400"/>
              <a:t>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рекурзивних фрактала</a:t>
            </a:r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4953003" y="1164131"/>
            <a:ext cx="3962396" cy="5016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Манделбротов скуп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Један од најпознати-јих рекурзивних фрактала, настаје замењивањем тачака комплексне равни у једначину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</a:t>
            </a:r>
            <a:r>
              <a:rPr lang="en-US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z</a:t>
            </a:r>
            <a:r>
              <a:rPr lang="en-US" sz="3200" b="0" i="0" u="none" strike="noStrike" kern="1200" cap="none" spc="0" baseline="-25000">
                <a:solidFill>
                  <a:srgbClr val="FF0000"/>
                </a:solidFill>
                <a:uFillTx/>
                <a:latin typeface="Calibri"/>
              </a:rPr>
              <a:t>n+1</a:t>
            </a:r>
            <a:r>
              <a:rPr lang="en-US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=z</a:t>
            </a:r>
            <a:r>
              <a:rPr lang="en-US" sz="3200" b="0" i="0" u="none" strike="noStrike" kern="1200" cap="none" spc="0" baseline="-25000">
                <a:solidFill>
                  <a:srgbClr val="FF0000"/>
                </a:solidFill>
                <a:uFillTx/>
                <a:latin typeface="Calibri"/>
              </a:rPr>
              <a:t>n</a:t>
            </a:r>
            <a:r>
              <a:rPr lang="en-US" sz="3200" b="0" i="0" u="none" strike="noStrike" kern="1200" cap="none" spc="0" baseline="30000">
                <a:solidFill>
                  <a:srgbClr val="FF0000"/>
                </a:solidFill>
                <a:uFillTx/>
                <a:latin typeface="Calibri"/>
              </a:rPr>
              <a:t>2</a:t>
            </a:r>
            <a:r>
              <a:rPr lang="en-US" sz="32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+c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x-none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где су 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 </a:t>
            </a: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и 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 </a:t>
            </a:r>
            <a:r>
              <a:rPr lang="x-non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комплексни бројеви. </a:t>
            </a:r>
            <a:endParaRPr lang="en-US" sz="1800" b="0" i="0" u="none" strike="noStrike" kern="1200" cap="none" spc="0" baseline="-2500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Content Placeholder 8" descr="Mandel_zoom_00_mandelbrot_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4673598" cy="350519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x-none"/>
              <a:t>Примери рекурзивних фрактала</a:t>
            </a:r>
            <a:endParaRPr lang="en-US"/>
          </a:p>
        </p:txBody>
      </p:sp>
      <p:sp>
        <p:nvSpPr>
          <p:cNvPr id="3" name="Content Placeholder 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Увећавањем појединих делова предходне слике настаје </a:t>
            </a:r>
            <a:endParaRPr lang="en-US"/>
          </a:p>
        </p:txBody>
      </p:sp>
      <p:pic>
        <p:nvPicPr>
          <p:cNvPr id="4" name="Picture 7" descr="Mandel_zoom_02_seehorse_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3"/>
            <a:ext cx="426720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Mandel_zoom_03_seeho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3" y="2895603"/>
            <a:ext cx="434340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ndel_zoom_04_seehorse_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87" y="121916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Mandel_zoom_05_tail_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187" y="121916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Mandel_zoom_06_double_h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187" y="3543299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Mandel_zoom_07_satell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8187" y="3550916"/>
            <a:ext cx="4369615" cy="327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ndel_zoom_09_satellite_head_and_shou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3" y="76196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Mandel_zoom_11_satellite_double_spi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187" y="76196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Mandel_zoom_12_satellite_spirally_wheel_with_julia_isl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3" y="3505196"/>
            <a:ext cx="4369615" cy="32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Mandel_zoom_13_satellite_seehorse_tail_with_julia_is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8187" y="3504593"/>
            <a:ext cx="4369615" cy="327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ndel_zoom_00_mandelbrot_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6" y="76196"/>
            <a:ext cx="4291580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Mandel_zoom_14_satellite_julia_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196" y="3639312"/>
            <a:ext cx="4291580" cy="321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/>
          <p:nvPr/>
        </p:nvSpPr>
        <p:spPr>
          <a:xfrm>
            <a:off x="685800" y="3276596"/>
            <a:ext cx="8054894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Увећавањем  Манделбротовог скупа 60 000 000 000 настаје 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455</Words>
  <Application>Microsoft Office PowerPoint</Application>
  <PresentationFormat>On-screen Show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Фрактали математика слика</vt:lpstr>
      <vt:lpstr>Шта је фрактал?</vt:lpstr>
      <vt:lpstr>Фрактали у природи</vt:lpstr>
      <vt:lpstr>Како настају фрактали</vt:lpstr>
      <vt:lpstr>Примери рекурзивних фрактала</vt:lpstr>
      <vt:lpstr>Примери рекурзивних фрактала</vt:lpstr>
      <vt:lpstr>Slide 7</vt:lpstr>
      <vt:lpstr>Slide 8</vt:lpstr>
      <vt:lpstr>Slide 9</vt:lpstr>
      <vt:lpstr>Примери итеративних фрактала</vt:lpstr>
      <vt:lpstr>Примери итеративних фрактала</vt:lpstr>
      <vt:lpstr>Примери итеративних фрактала</vt:lpstr>
      <vt:lpstr>Примери итеративних фрактала</vt:lpstr>
      <vt:lpstr>Пројекат Тепих Сјерпинског</vt:lpstr>
      <vt:lpstr>Пројекат Тепих Сјерпинског</vt:lpstr>
      <vt:lpstr>Пројекат Тепих Сјерпинског</vt:lpstr>
      <vt:lpstr>Пројекат Тепих Сјерпинског</vt:lpstr>
      <vt:lpstr>Пројекат Тепих Сјерпинског</vt:lpstr>
      <vt:lpstr>Пројекат Тепих Сјерпинског</vt:lpstr>
      <vt:lpstr>Примена фрактала</vt:lpstr>
      <vt:lpstr>Извори и корисни линкови</vt:lpstr>
      <vt:lpstr>Још мало фрактала Питагорино стабло</vt:lpstr>
      <vt:lpstr>Још мало фрактала Питагорино стабло</vt:lpstr>
      <vt:lpstr>Још мало фрактала Питагорино стабло</vt:lpstr>
      <vt:lpstr>Још мало фрактала Питагорино стабло</vt:lpstr>
      <vt:lpstr>Још мало фрактала</vt:lpstr>
      <vt:lpstr>Још мало фрактала</vt:lpstr>
      <vt:lpstr>Још мало фрактала Тетраедар Сјерпинског</vt:lpstr>
      <vt:lpstr>Још мало фрактала</vt:lpstr>
      <vt:lpstr>Још мало фрактала</vt:lpstr>
      <vt:lpstr>Још мало фрактала Менгеров сунђер</vt:lpstr>
      <vt:lpstr>Још мало фрактала Менгеров сунђер</vt:lpstr>
      <vt:lpstr>Још мало фрактала</vt:lpstr>
      <vt:lpstr>Још мало фрактала</vt:lpstr>
      <vt:lpstr>Још мало фрактала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Фрактали су свуда око нас</dc:title>
  <dc:creator>PC</dc:creator>
  <cp:lastModifiedBy>PC</cp:lastModifiedBy>
  <cp:revision>78</cp:revision>
  <dcterms:created xsi:type="dcterms:W3CDTF">2006-08-16T00:00:00Z</dcterms:created>
  <dcterms:modified xsi:type="dcterms:W3CDTF">2015-02-01T15:45:40Z</dcterms:modified>
</cp:coreProperties>
</file>