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46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BAEF81-D12F-487C-88F2-1F439FAF9AA9}" type="datetime1"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9/12/2016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644841-7959-42F8-823C-F0D874BC73C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5F1FB9-7CCE-4417-8C7E-EDAA6D54E69A}" type="datetime1">
              <a:rPr lang="en-US"/>
              <a:pPr lvl="0"/>
              <a:t>9/12/2016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AEF626A-4F93-42C3-8177-0895F2521428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525557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197" cy="4616284"/>
          </a:xfrm>
        </p:spPr>
        <p:txBody>
          <a:bodyPr lIns="90004" tIns="44997" rIns="90004" bIns="449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5F9BC-378A-4888-921E-7C0012A29AA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A5F09-AAD6-4337-96DE-89C55003FED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0257B4-60C8-43DA-B7E6-2563520856C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08762-809F-4A6B-ACBB-4BC0B66C56A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90D762-9BB8-4041-A770-E230BEDDBB4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C08E2C-0D6F-466A-9B95-36113267FCB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2051054"/>
            <a:ext cx="4063995" cy="3960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6516" y="2051054"/>
            <a:ext cx="4063995" cy="3960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79923-F4B7-4427-AEBC-50F05414F6D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B6716-6B4C-41FE-B07B-220762868DF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01A27-75C0-4CFC-8D69-5E61BEE0F69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2F58F-1F56-418F-964E-7E7E6F73C84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0C5187-7215-4C20-81EE-50E9F13C903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E3BE79-0186-49F3-B719-DE7089F9C55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727C2-3361-4277-B008-8E3C005AA61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F9273-3E24-492F-B316-B115D846ADF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202491" y="588965"/>
            <a:ext cx="2158998" cy="54229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588965"/>
            <a:ext cx="6329367" cy="54229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E92290-4867-477C-9F15-6C739384820F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03761-9317-4B73-BBC6-917103D2E7E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BC55F-260A-4456-80E1-9C58C983431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F978B5-A6AE-420C-93D3-BFB8D6FCAC3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B6F365-CB2A-484C-9310-DFFC097F22E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86C9D-2A63-449D-8821-C0C43C400F4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73DEC-E114-435E-8EE9-F9876B47F43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45A065-C940-4957-BBE4-34DE52AD948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5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791998" y="6419161"/>
            <a:ext cx="2347923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483361" y="6419161"/>
            <a:ext cx="319463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7011363" y="6419161"/>
            <a:ext cx="2347923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3C9C3C4-A742-46A3-B545-226E609607CF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2000" cy="126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503998" y="1768678"/>
            <a:ext cx="9072000" cy="4988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Thorndale" pitchFamily="16"/>
          <a:ea typeface="Andale Sans UI"/>
          <a:cs typeface="Tahoma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Thorndale" pitchFamily="16"/>
          <a:ea typeface="Andale Sans UI"/>
          <a:cs typeface="Tahoma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horndale" pitchFamily="16"/>
          <a:ea typeface="Andale Sans UI"/>
          <a:cs typeface="Tahoma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horndale" pitchFamily="16"/>
          <a:ea typeface="Andale Sans UI"/>
          <a:cs typeface="Tahoma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horndale" pitchFamily="16"/>
          <a:ea typeface="Andale Sans UI"/>
          <a:cs typeface="Tahoma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588955"/>
            <a:ext cx="864072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2051639"/>
            <a:ext cx="8280724" cy="3959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91998" y="6418804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83361" y="6418804"/>
            <a:ext cx="3195361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11719" y="6418804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550D651-03EE-4F31-A166-F342F187B58C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140" b="1" i="1" u="none" strike="noStrike" kern="0" cap="none" spc="0" baseline="0">
          <a:solidFill>
            <a:srgbClr val="996633"/>
          </a:solidFill>
          <a:uFillTx/>
          <a:latin typeface="Thorndale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996633"/>
        </a:buClr>
        <a:buSzPct val="45000"/>
        <a:buFont typeface="StarSymbol"/>
        <a:buChar char="●"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Thorndale" pitchFamily="18"/>
          <a:ea typeface="Andale Sans UI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0"/>
        </a:spcAft>
        <a:buClr>
          <a:srgbClr val="996633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000000"/>
          </a:solidFill>
          <a:uFillTx/>
          <a:latin typeface="Thorndale" pitchFamily="18"/>
          <a:ea typeface="Andale Sans UI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Clr>
          <a:srgbClr val="996633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horndale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Clr>
          <a:srgbClr val="996633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Thorndale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0"/>
        </a:spcAft>
        <a:buClr>
          <a:srgbClr val="996633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Thorndale" pitchFamily="18"/>
          <a:ea typeface="Andale Sans UI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9321"/>
            <a:ext cx="8639644" cy="742245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 dirty="0"/>
              <a:t>BAČKA PALANKA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22960" y="1403576"/>
            <a:ext cx="8124480" cy="4996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91840" y="6444133"/>
            <a:ext cx="8639644" cy="7422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414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S</a:t>
            </a:r>
            <a:r>
              <a:rPr kumimoji="0" lang="sr-Latn-RS" sz="414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eptembar, 2016</a:t>
            </a:r>
            <a:endParaRPr kumimoji="0" lang="en-US" sz="4140" b="1" i="1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d-ispod-mosta-ilok-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33" y="1619594"/>
            <a:ext cx="8711955" cy="533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 descr="92561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4" y="1619594"/>
            <a:ext cx="8784979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o7mz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2" y="1691603"/>
            <a:ext cx="8568952" cy="511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unav_more_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93" y="1691603"/>
            <a:ext cx="8674592" cy="51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1950529_575231899281428_152272971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833" y="1691603"/>
            <a:ext cx="8640961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719833" y="395459"/>
            <a:ext cx="8639644" cy="1321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Dunav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Danube</a:t>
            </a:r>
            <a:endParaRPr lang="en-US" sz="4000" b="1" i="1" u="none" strike="noStrike" kern="0" cap="none" spc="0" baseline="0">
              <a:solidFill>
                <a:srgbClr val="996633"/>
              </a:solidFill>
              <a:uFillTx/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1244882"/>
            <a:ext cx="8639644" cy="3211729"/>
          </a:xfrm>
        </p:spPr>
        <p:txBody>
          <a:bodyPr lIns="90004" tIns="44997" rIns="90004" bIns="44997" anchor="t">
            <a:spAutoFit/>
          </a:bodyPr>
          <a:lstStyle/>
          <a:p>
            <a:pPr lvl="0"/>
            <a:r>
              <a:rPr lang="en-US"/>
              <a:t>Sport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000"/>
              <a:t>Sport u Bačkoj Palanci je veoma popularan…</a:t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>Sport in Backa Palanka is a very popular…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>
          <a:xfrm>
            <a:off x="719998" y="974156"/>
            <a:ext cx="8639644" cy="631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40" b="1" i="1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                        Kajak- Kayak</a:t>
            </a:r>
          </a:p>
        </p:txBody>
      </p:sp>
      <p:pic>
        <p:nvPicPr>
          <p:cNvPr id="3" name="Picture 2" descr="https://scontent-vie1-1.xx.fbcdn.net/v/t1.0-9/11703359_903092683089898_87428311413150743_n.jpg?oh=ba4c078c8fe61a0173424ad9fc3932e0&amp;oe=5837947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9833" y="611486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scontent-vie1-1.xx.fbcdn.net/v/t1.0-9/11050670_903138906418609_8710005043935295317_n.jpg?oh=4e0e4e8c1f0aa09de9e35531307a2d3e&amp;oe=587F8D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40309" y="1763612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scontent-vie1-1.xx.fbcdn.net/v/t1.0-9/14046107_1164291000279814_5734285136815521476_n.jpg?oh=9568401ddb0e1b7be7ed4bb96c4c1592&amp;oe=5881F9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821587">
            <a:off x="652945" y="2970803"/>
            <a:ext cx="5905496" cy="3990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56139" y="1259558"/>
            <a:ext cx="3072283" cy="1728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/>
          <a:p>
            <a:pPr lvl="0">
              <a:buNone/>
            </a:pPr>
            <a:r>
              <a:rPr lang="en-US" sz="3600"/>
              <a:t>Fudbal-Football</a:t>
            </a:r>
          </a:p>
        </p:txBody>
      </p:sp>
      <p:pic>
        <p:nvPicPr>
          <p:cNvPr id="4" name="Picture 4" descr="https://scontent-vie1-1.xx.fbcdn.net/v/t1.0-9/13173889_1616684558653313_2178498426475555630_n.jpg?oh=ea43575b1df6b2e06aba9355a82196be&amp;oe=58435A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39914" y="2987747"/>
            <a:ext cx="7315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8955"/>
            <a:ext cx="8640723" cy="727972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Rukomet - Handball</a:t>
            </a:r>
          </a:p>
        </p:txBody>
      </p:sp>
      <p:pic>
        <p:nvPicPr>
          <p:cNvPr id="3" name="Picture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1842" y="1403576"/>
            <a:ext cx="2530693" cy="2952698"/>
          </a:xfrm>
        </p:spPr>
      </p:pic>
      <p:pic>
        <p:nvPicPr>
          <p:cNvPr id="4" name="Picture 2" descr="https://scontent-vie1-1.xx.fbcdn.net/v/t1.0-9/12096525_695265200609180_8799789370598628409_n.jpg?oh=ab1eaf231d372b56a0cf54a1edeeb520&amp;oe=587E2BC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28148" y="2915738"/>
            <a:ext cx="5486400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5815" y="2051648"/>
            <a:ext cx="3672404" cy="367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/>
          <a:p>
            <a:pPr lvl="0">
              <a:buNone/>
            </a:pPr>
            <a:r>
              <a:rPr lang="en-US" sz="3600"/>
              <a:t>ODBOJKA-VOLLEYBALL</a:t>
            </a:r>
          </a:p>
        </p:txBody>
      </p:sp>
      <p:pic>
        <p:nvPicPr>
          <p:cNvPr id="4" name="Picture 2" descr="https://scontent-vie1-1.xx.fbcdn.net/v/t1.0-9/12801344_1257093417638712_5576690507424932779_n.jpg?oh=3303489e00dfd151748cdb11dc2869b2&amp;oe=587D098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6175" y="190763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7824" y="539477"/>
            <a:ext cx="3032122" cy="2404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384130" y="943039"/>
            <a:ext cx="5976591" cy="55399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600"/>
              <a:t>KOŠARKA-BASKETBALL</a:t>
            </a:r>
          </a:p>
        </p:txBody>
      </p:sp>
      <p:pic>
        <p:nvPicPr>
          <p:cNvPr id="4" name="Picture 2" descr="&amp;Rcy;&amp;iecy;&amp;zcy;&amp;ucy;&amp;lcy;&amp;tcy;&amp;acy;&amp;tcy; &amp;scy;&amp;lcy;&amp;icy;&amp;kcy;&amp;acy; &amp;zcy;&amp;acy; kk feniks backa palank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84130" y="2627711"/>
            <a:ext cx="5778495" cy="432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9321"/>
            <a:ext cx="8639644" cy="1352159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Manifestacije-Events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47824" y="2195657"/>
            <a:ext cx="8640723" cy="3276368"/>
          </a:xfrm>
        </p:spPr>
        <p:txBody>
          <a:bodyPr lIns="90004" tIns="44997" rIns="90004" bIns="44997" anchor="ctr" anchorCtr="1">
            <a:sp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8"/>
              </a:rPr>
              <a:t>Neke od manifestacija u Bačkaoj Palanci su..</a:t>
            </a:r>
          </a:p>
          <a:p>
            <a:pPr marL="0" lvl="0" indent="0" algn="ctr">
              <a:spcAft>
                <a:spcPts val="0"/>
              </a:spcAft>
            </a:pPr>
            <a:endParaRPr lang="en-US" sz="4140" b="1" i="1">
              <a:solidFill>
                <a:srgbClr val="996633"/>
              </a:solidFill>
              <a:latin typeface="Albany" pitchFamily="18"/>
            </a:endParaRPr>
          </a:p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8"/>
              </a:rPr>
              <a:t>Some of the events in Bačka Palanka is..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8426" y="611486"/>
            <a:ext cx="3332521" cy="196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19833" y="583240"/>
            <a:ext cx="3285722" cy="182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528148" y="2123657"/>
            <a:ext cx="2774883" cy="237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480471" y="2987747"/>
            <a:ext cx="3328918" cy="229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Placeholder 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190076" y="4571926"/>
            <a:ext cx="3290395" cy="244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7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431797" y="3052888"/>
            <a:ext cx="2651403" cy="30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PRIVREDA-ECONOMY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1619594"/>
            <a:ext cx="8280724" cy="4459684"/>
          </a:xfrm>
        </p:spPr>
        <p:txBody>
          <a:bodyPr anchorCtr="1">
            <a:sp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6"/>
                <a:cs typeface="Tahoma"/>
              </a:rPr>
              <a:t>Bačka Palanka je poznata po proizvodnji i prodaji tepiha i podnih obloga Sintelon i Tarkett.</a:t>
            </a:r>
          </a:p>
          <a:p>
            <a:pPr marL="0" lvl="0" indent="0" algn="ctr">
              <a:spcAft>
                <a:spcPts val="0"/>
              </a:spcAft>
            </a:pPr>
            <a:endParaRPr lang="en-US" sz="4140" b="1" i="1">
              <a:solidFill>
                <a:srgbClr val="996633"/>
              </a:solidFill>
              <a:latin typeface="Albany" pitchFamily="16"/>
              <a:cs typeface="Tahoma"/>
            </a:endParaRPr>
          </a:p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6"/>
                <a:cs typeface="Tahoma"/>
              </a:rPr>
              <a:t>Backa Palanka is famous for manufacturing and selling carpets Sintelon and Tarkett.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73135737_d2c990c28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06" y="539477"/>
            <a:ext cx="9145014" cy="6534723"/>
          </a:xfrm>
          <a:prstGeom prst="roundRect">
            <a:avLst>
              <a:gd name="adj" fmla="val 109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1455" b="24109"/>
          <a:stretch>
            <a:fillRect/>
          </a:stretch>
        </p:blipFill>
        <p:spPr>
          <a:xfrm>
            <a:off x="719833" y="611486"/>
            <a:ext cx="5540038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24292" y="3707827"/>
            <a:ext cx="4426198" cy="310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9321"/>
            <a:ext cx="8639644" cy="1352159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HOTELI-HOTELS</a:t>
            </a:r>
          </a:p>
        </p:txBody>
      </p:sp>
      <p:pic>
        <p:nvPicPr>
          <p:cNvPr id="3" name="Picture 4" descr="1216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33" y="1659160"/>
            <a:ext cx="5400601" cy="3560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picture-83-1 recep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256" y="3707827"/>
            <a:ext cx="4824538" cy="320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9321"/>
            <a:ext cx="8639644" cy="1352159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Godišnja doba-Seasons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784" y="1979637"/>
            <a:ext cx="9268536" cy="4990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Placeholder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7784" y="1835621"/>
            <a:ext cx="9289032" cy="5219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15776" y="1475581"/>
            <a:ext cx="9361040" cy="5583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Placeholder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27714" y="1403574"/>
            <a:ext cx="9349102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>
          <a:xfrm>
            <a:off x="719998" y="588599"/>
            <a:ext cx="8639644" cy="12625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40" b="1" i="1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Moja škola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40" b="1" i="1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My school</a:t>
            </a:r>
          </a:p>
        </p:txBody>
      </p:sp>
      <p:sp>
        <p:nvSpPr>
          <p:cNvPr id="3" name="Subtitle 2"/>
          <p:cNvSpPr/>
          <p:nvPr/>
        </p:nvSpPr>
        <p:spPr>
          <a:xfrm>
            <a:off x="935998" y="2704136"/>
            <a:ext cx="8279635" cy="27154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996633"/>
              </a:buClr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lbany" pitchFamily="18"/>
                <a:ea typeface="Andale Sans UI" pitchFamily="2"/>
                <a:cs typeface="Tahoma" pitchFamily="2"/>
              </a:rPr>
              <a:t>Moja škola je Srednja stručna škola “Dr Radivoj Uvalić” Bačka Palanka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996633"/>
              </a:buClr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>
                <a:srgbClr val="996633"/>
              </a:buClr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lbany" pitchFamily="18"/>
                <a:ea typeface="Andale Sans UI" pitchFamily="2"/>
                <a:cs typeface="Tahoma" pitchFamily="2"/>
              </a:rPr>
              <a:t>My school is Secondary vocation school “Dr Radivoj Uvalić” Bačka Palanka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3204"/>
            <a:ext cx="8639644" cy="1352516"/>
          </a:xfrm>
        </p:spPr>
        <p:txBody>
          <a:bodyPr lIns="90004" tIns="44997" rIns="90004" bIns="44997" anchor="t">
            <a:spAutoFit/>
          </a:bodyPr>
          <a:lstStyle/>
          <a:p>
            <a:pPr lvl="0">
              <a:buNone/>
            </a:pPr>
            <a:r>
              <a:rPr lang="en-US"/>
              <a:t>Ovo je moje odeljenje</a:t>
            </a:r>
            <a:br>
              <a:rPr lang="en-US"/>
            </a:br>
            <a:r>
              <a:rPr lang="en-US"/>
              <a:t>This is my class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51997" y="2107079"/>
            <a:ext cx="7889397" cy="4854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589321"/>
            <a:ext cx="8639644" cy="1261798"/>
          </a:xfrm>
        </p:spPr>
        <p:txBody>
          <a:bodyPr lIns="90004" tIns="44997" rIns="90004" bIns="44997" anchor="t"/>
          <a:lstStyle/>
          <a:p>
            <a:pPr lvl="0"/>
            <a:r>
              <a:rPr lang="en-US"/>
              <a:t>Turistički tehničar, druga godina</a:t>
            </a:r>
            <a:br>
              <a:rPr lang="en-US"/>
            </a:br>
            <a:r>
              <a:rPr lang="en-US"/>
              <a:t>Tourism technician, second year</a:t>
            </a: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9997" y="2051639"/>
            <a:ext cx="6912361" cy="4883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19998" y="1083088"/>
            <a:ext cx="3240002" cy="5292300"/>
          </a:xfrm>
        </p:spPr>
        <p:txBody>
          <a:bodyPr lIns="90004" tIns="44997" rIns="90004" bIns="44997" anchor="ctr" anchorCtr="1">
            <a:sp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2600" b="1" i="1">
                <a:solidFill>
                  <a:srgbClr val="996633"/>
                </a:solidFill>
                <a:latin typeface="Albany" pitchFamily="18"/>
              </a:rPr>
              <a:t>Školska godina nam je ispunjena putovanjima, družimo se i pomažemo jedni drugima.</a:t>
            </a:r>
          </a:p>
          <a:p>
            <a:pPr marL="0" lvl="0" indent="0" algn="ctr">
              <a:spcAft>
                <a:spcPts val="0"/>
              </a:spcAft>
            </a:pPr>
            <a:endParaRPr lang="en-US" sz="2600" b="1" i="1">
              <a:solidFill>
                <a:srgbClr val="996633"/>
              </a:solidFill>
              <a:latin typeface="Albany" pitchFamily="18"/>
            </a:endParaRPr>
          </a:p>
          <a:p>
            <a:pPr marL="0" lvl="0" indent="0" algn="ctr">
              <a:spcAft>
                <a:spcPts val="0"/>
              </a:spcAft>
            </a:pPr>
            <a:endParaRPr lang="en-US" sz="2600" b="1" i="1">
              <a:solidFill>
                <a:srgbClr val="996633"/>
              </a:solidFill>
              <a:latin typeface="Albany" pitchFamily="18"/>
            </a:endParaRPr>
          </a:p>
          <a:p>
            <a:pPr marL="0" lvl="0" indent="0" algn="ctr">
              <a:spcAft>
                <a:spcPts val="0"/>
              </a:spcAft>
            </a:pPr>
            <a:r>
              <a:rPr lang="en-US" sz="2600" b="1" i="1">
                <a:solidFill>
                  <a:srgbClr val="996633"/>
                </a:solidFill>
                <a:latin typeface="Albany" pitchFamily="18"/>
              </a:rPr>
              <a:t>Our school year is filled with little journeys, we hang out and help each others.</a:t>
            </a: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96355" y="656996"/>
            <a:ext cx="3840123" cy="283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Placeholder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752356" y="4068001"/>
            <a:ext cx="4388763" cy="255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>
                                      <p:cBhvr>
                                        <p:cTn id="8" dur="800" decel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/>
                                        <p:tav tm="100000"/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20640679">
            <a:off x="1198660" y="1063822"/>
            <a:ext cx="4502158" cy="2925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717114">
            <a:off x="4865622" y="3535547"/>
            <a:ext cx="4205883" cy="2925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719998" y="589321"/>
            <a:ext cx="8639644" cy="5421962"/>
          </a:xfrm>
        </p:spPr>
        <p:txBody>
          <a:bodyPr lIns="90004" tIns="44997" rIns="90004" bIns="44997" anchor="ctr" anchorCtr="1"/>
          <a:lstStyle/>
          <a:p>
            <a:pPr marL="0" lvl="0" indent="-215642" algn="ctr">
              <a:spcAft>
                <a:spcPts val="0"/>
              </a:spcAft>
              <a:buNone/>
            </a:pPr>
            <a:r>
              <a:rPr lang="en-US" sz="4140" b="1" i="1" dirty="0" err="1">
                <a:solidFill>
                  <a:srgbClr val="996633"/>
                </a:solidFill>
                <a:latin typeface="Albany" pitchFamily="18"/>
              </a:rPr>
              <a:t>Hvala</a:t>
            </a:r>
            <a:r>
              <a:rPr lang="en-US" sz="4140" b="1" i="1" dirty="0">
                <a:solidFill>
                  <a:srgbClr val="996633"/>
                </a:solidFill>
                <a:latin typeface="Albany" pitchFamily="18"/>
              </a:rPr>
              <a:t> </a:t>
            </a:r>
            <a:r>
              <a:rPr lang="en-US" sz="4140" b="1" i="1" dirty="0" err="1">
                <a:solidFill>
                  <a:srgbClr val="996633"/>
                </a:solidFill>
                <a:latin typeface="Albany" pitchFamily="18"/>
              </a:rPr>
              <a:t>na</a:t>
            </a:r>
            <a:r>
              <a:rPr lang="en-US" sz="4140" b="1" i="1" dirty="0">
                <a:solidFill>
                  <a:srgbClr val="996633"/>
                </a:solidFill>
                <a:latin typeface="Albany" pitchFamily="18"/>
              </a:rPr>
              <a:t> </a:t>
            </a:r>
            <a:r>
              <a:rPr lang="en-US" sz="4140" b="1" i="1" dirty="0" err="1">
                <a:solidFill>
                  <a:srgbClr val="996633"/>
                </a:solidFill>
                <a:latin typeface="Albany" pitchFamily="18"/>
              </a:rPr>
              <a:t>pažnji</a:t>
            </a:r>
            <a:r>
              <a:rPr lang="en-US" sz="4140" b="1" i="1" dirty="0">
                <a:solidFill>
                  <a:srgbClr val="996633"/>
                </a:solidFill>
                <a:latin typeface="Albany" pitchFamily="18"/>
              </a:rPr>
              <a:t>!</a:t>
            </a:r>
          </a:p>
          <a:p>
            <a:pPr marL="0" lvl="0" indent="-215642" algn="ctr">
              <a:spcAft>
                <a:spcPts val="0"/>
              </a:spcAft>
              <a:buNone/>
            </a:pPr>
            <a:endParaRPr lang="en-US" sz="4140" b="1" i="1" dirty="0">
              <a:solidFill>
                <a:srgbClr val="996633"/>
              </a:solidFill>
              <a:latin typeface="Albany" pitchFamily="18"/>
            </a:endParaRPr>
          </a:p>
          <a:p>
            <a:pPr marL="0" lvl="0" indent="-215642" algn="ctr">
              <a:spcAft>
                <a:spcPts val="0"/>
              </a:spcAft>
              <a:buNone/>
            </a:pPr>
            <a:r>
              <a:rPr lang="en-US" sz="4140" b="1" i="1" dirty="0">
                <a:solidFill>
                  <a:srgbClr val="996633"/>
                </a:solidFill>
                <a:latin typeface="Albany" pitchFamily="18"/>
              </a:rPr>
              <a:t>Thank you for your attention!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492" y="3118845"/>
            <a:ext cx="8639640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hangingPunct="0">
              <a:buNone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Nastasja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Pandurov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horndale" pitchFamily="18"/>
              <a:cs typeface="Tahoma" pitchFamily="2"/>
            </a:endParaRPr>
          </a:p>
          <a:p>
            <a:pPr lvl="0" algn="ctr" hangingPunct="0">
              <a:buNone/>
            </a:pPr>
            <a:r>
              <a:rPr lang="en-US" sz="4000" b="1" i="1" kern="0" dirty="0" smtClean="0">
                <a:solidFill>
                  <a:srgbClr val="996633"/>
                </a:solidFill>
                <a:latin typeface="Thorndale" pitchFamily="18"/>
                <a:cs typeface="Tahoma" pitchFamily="2"/>
              </a:rPr>
              <a:t>Tamara Ni</a:t>
            </a:r>
            <a:r>
              <a:rPr lang="sr-Latn-RS" sz="4000" b="1" i="1" kern="0" dirty="0" smtClean="0">
                <a:solidFill>
                  <a:srgbClr val="996633"/>
                </a:solidFill>
                <a:latin typeface="Thorndale" pitchFamily="18"/>
                <a:cs typeface="Tahoma" pitchFamily="2"/>
              </a:rPr>
              <a:t>čić</a:t>
            </a:r>
          </a:p>
          <a:p>
            <a:pPr lvl="0" algn="ctr" hangingPunct="0">
              <a:buNone/>
            </a:pPr>
            <a:r>
              <a:rPr kumimoji="0" lang="sr-Latn-R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horndale" pitchFamily="18"/>
                <a:cs typeface="Tahoma" pitchFamily="2"/>
              </a:rPr>
              <a:t>II-4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1840" y="611485"/>
            <a:ext cx="8661333" cy="5355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9872" y="6300117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cs typeface="Tahoma"/>
              </a:rPr>
              <a:t>longitude</a:t>
            </a:r>
            <a:r>
              <a:rPr lang="en-US" sz="3200" dirty="0" smtClean="0"/>
              <a:t> 45.248431, </a:t>
            </a:r>
            <a:r>
              <a:rPr lang="sr-Latn-RS" sz="3200" dirty="0" smtClean="0"/>
              <a:t>      </a:t>
            </a:r>
            <a:r>
              <a:rPr lang="en-US" sz="3200" dirty="0" smtClean="0"/>
              <a:t>latitude</a:t>
            </a:r>
            <a:r>
              <a:rPr lang="sr-Latn-RS" sz="3200" dirty="0" smtClean="0"/>
              <a:t> </a:t>
            </a:r>
            <a:r>
              <a:rPr lang="en-US" sz="3200" dirty="0" smtClean="0"/>
              <a:t>19.382455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683495"/>
            <a:ext cx="8279635" cy="5079235"/>
          </a:xfrm>
        </p:spPr>
        <p:txBody>
          <a:bodyPr lIns="90004" tIns="44997" rIns="90004" bIns="44997">
            <a:spAutoFit/>
          </a:bodyPr>
          <a:lstStyle/>
          <a:p>
            <a:pPr marL="0" lvl="0" indent="0"/>
            <a:r>
              <a:rPr lang="en-US" dirty="0" err="1">
                <a:latin typeface="Thorndale" pitchFamily="16"/>
                <a:cs typeface="Tahoma"/>
              </a:rPr>
              <a:t>Prema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popisu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iz</a:t>
            </a:r>
            <a:r>
              <a:rPr lang="en-US" dirty="0">
                <a:latin typeface="Thorndale" pitchFamily="16"/>
                <a:cs typeface="Tahoma"/>
              </a:rPr>
              <a:t> 2011 </a:t>
            </a:r>
            <a:r>
              <a:rPr lang="en-US" dirty="0" err="1">
                <a:latin typeface="Thorndale" pitchFamily="16"/>
                <a:cs typeface="Tahoma"/>
              </a:rPr>
              <a:t>godine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Bačka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Palanka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imala</a:t>
            </a:r>
            <a:r>
              <a:rPr lang="en-US" dirty="0">
                <a:latin typeface="Thorndale" pitchFamily="16"/>
                <a:cs typeface="Tahoma"/>
              </a:rPr>
              <a:t> je 60.000 </a:t>
            </a:r>
            <a:r>
              <a:rPr lang="en-US" dirty="0" err="1">
                <a:latin typeface="Thorndale" pitchFamily="16"/>
                <a:cs typeface="Tahoma"/>
              </a:rPr>
              <a:t>stanovnika</a:t>
            </a:r>
            <a:r>
              <a:rPr lang="en-US" dirty="0">
                <a:latin typeface="Thorndale" pitchFamily="16"/>
                <a:cs typeface="Tahoma"/>
              </a:rPr>
              <a:t>.</a:t>
            </a:r>
          </a:p>
          <a:p>
            <a:pPr marL="0" lvl="0" indent="0">
              <a:buNone/>
            </a:pPr>
            <a:r>
              <a:rPr lang="en-US" dirty="0">
                <a:latin typeface="Thorndale" pitchFamily="16"/>
                <a:cs typeface="Tahoma"/>
              </a:rPr>
              <a:t>According to the census of 2011. </a:t>
            </a:r>
            <a:r>
              <a:rPr lang="en-US" dirty="0" err="1">
                <a:latin typeface="Thorndale" pitchFamily="16"/>
                <a:cs typeface="Tahoma"/>
              </a:rPr>
              <a:t>Backa</a:t>
            </a:r>
            <a:r>
              <a:rPr lang="en-US" dirty="0">
                <a:latin typeface="Thorndale" pitchFamily="16"/>
                <a:cs typeface="Tahoma"/>
              </a:rPr>
              <a:t> </a:t>
            </a:r>
            <a:r>
              <a:rPr lang="en-US" dirty="0" err="1">
                <a:latin typeface="Thorndale" pitchFamily="16"/>
                <a:cs typeface="Tahoma"/>
              </a:rPr>
              <a:t>Palanka</a:t>
            </a:r>
            <a:r>
              <a:rPr lang="en-US" dirty="0">
                <a:latin typeface="Thorndale" pitchFamily="16"/>
                <a:cs typeface="Tahoma"/>
              </a:rPr>
              <a:t> had 60000 inhabitants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30763" y="3707827"/>
            <a:ext cx="6107396" cy="311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19998" y="1821859"/>
            <a:ext cx="8640723" cy="3822585"/>
          </a:xfrm>
        </p:spPr>
        <p:txBody>
          <a:bodyPr anchor="ctr" anchorCtr="1">
            <a:sp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8"/>
              </a:rPr>
              <a:t>U gradu Bačka Palanka postoje tri osnovne i tri srednje škole.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en-US" sz="4140" b="1" i="1">
              <a:solidFill>
                <a:srgbClr val="996633"/>
              </a:solidFill>
              <a:latin typeface="Albany" pitchFamily="18"/>
            </a:endParaRPr>
          </a:p>
          <a:p>
            <a:pPr marL="0" lvl="0" indent="0" algn="ctr">
              <a:spcAft>
                <a:spcPts val="0"/>
              </a:spcAft>
            </a:pPr>
            <a:r>
              <a:rPr lang="en-US" sz="4140" b="1" i="1">
                <a:solidFill>
                  <a:srgbClr val="996633"/>
                </a:solidFill>
                <a:latin typeface="Albany" pitchFamily="18"/>
              </a:rPr>
              <a:t>In Backa Palanka, there are three primary and three secondary schools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642" y="2123639"/>
            <a:ext cx="5327998" cy="3196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317516"/>
            <a:ext cx="8639644" cy="1352516"/>
          </a:xfrm>
        </p:spPr>
        <p:txBody>
          <a:bodyPr lIns="90004" tIns="44997" rIns="90004" bIns="44997" anchor="t" anchorCtr="0">
            <a:spAutoFit/>
          </a:bodyPr>
          <a:lstStyle/>
          <a:p>
            <a:pPr lvl="0" algn="l">
              <a:buNone/>
            </a:pPr>
            <a:r>
              <a:rPr lang="en-US"/>
              <a:t>Osnovne škole    </a:t>
            </a:r>
            <a:br>
              <a:rPr lang="en-US"/>
            </a:br>
            <a:r>
              <a:rPr lang="en-US"/>
              <a:t>        Primary schools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28364" y="1250999"/>
            <a:ext cx="3723839" cy="286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179960" y="4307756"/>
            <a:ext cx="4872243" cy="2783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20491480">
            <a:off x="405263" y="2988434"/>
            <a:ext cx="4632999" cy="3311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661216">
            <a:off x="4694117" y="2753523"/>
            <a:ext cx="4819326" cy="3623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4"/>
          <p:cNvSpPr/>
          <p:nvPr/>
        </p:nvSpPr>
        <p:spPr>
          <a:xfrm rot="20548719">
            <a:off x="452947" y="2161871"/>
            <a:ext cx="3243962" cy="640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Gimnazija i ekonomska škola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Gimnazium and economic school</a:t>
            </a:r>
          </a:p>
        </p:txBody>
      </p:sp>
      <p:sp>
        <p:nvSpPr>
          <p:cNvPr id="5" name="TextBox 5"/>
          <p:cNvSpPr/>
          <p:nvPr/>
        </p:nvSpPr>
        <p:spPr>
          <a:xfrm rot="741591">
            <a:off x="7116282" y="1926221"/>
            <a:ext cx="1588678" cy="640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Tehnička škola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Tehnical school</a:t>
            </a:r>
          </a:p>
        </p:txBody>
      </p:sp>
      <p:sp>
        <p:nvSpPr>
          <p:cNvPr id="6" name="Title 1"/>
          <p:cNvSpPr/>
          <p:nvPr/>
        </p:nvSpPr>
        <p:spPr>
          <a:xfrm>
            <a:off x="719998" y="497159"/>
            <a:ext cx="8639644" cy="9140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1" u="none" strike="noStrike" kern="1200" cap="none" spc="0" baseline="0" dirty="0" err="1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Srednje</a:t>
            </a:r>
            <a:r>
              <a:rPr lang="en-US" sz="3000" b="1" i="1" u="none" strike="noStrike" kern="1200" cap="none" spc="0" baseline="0" dirty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 </a:t>
            </a:r>
            <a:r>
              <a:rPr lang="en-US" sz="3000" b="1" i="1" u="none" strike="noStrike" kern="1200" cap="none" spc="0" baseline="0" dirty="0" err="1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škole</a:t>
            </a:r>
            <a:r>
              <a:rPr lang="en-US" sz="3000" b="1" i="1" u="none" strike="noStrike" kern="1200" cap="none" spc="0" baseline="0" dirty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    </a:t>
            </a:r>
            <a:br>
              <a:rPr lang="en-US" sz="3000" b="1" i="1" u="none" strike="noStrike" kern="1200" cap="none" spc="0" baseline="0" dirty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</a:br>
            <a:r>
              <a:rPr lang="en-US" sz="3000" b="1" i="1" u="none" strike="noStrike" kern="1200" cap="none" spc="0" baseline="0" dirty="0">
                <a:solidFill>
                  <a:srgbClr val="000000"/>
                </a:solidFill>
                <a:uFillTx/>
                <a:latin typeface="Thorndale" pitchFamily="18"/>
                <a:ea typeface="Microsoft YaHei" pitchFamily="2"/>
                <a:cs typeface="Tahoma" pitchFamily="2"/>
              </a:rPr>
              <a:t>        		Secondary schools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19833" y="611486"/>
            <a:ext cx="8639644" cy="1321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Biblioteka “Veljko Petrovi</a:t>
            </a: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ć”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National  Library “Veljko Petrović”</a:t>
            </a:r>
            <a:endParaRPr lang="en-US" sz="4000" b="1" i="1" u="none" strike="noStrike" kern="0" cap="none" spc="0" baseline="0">
              <a:solidFill>
                <a:srgbClr val="996633"/>
              </a:solidFill>
              <a:uFillTx/>
              <a:latin typeface="Thorndale" pitchFamily="18"/>
              <a:cs typeface="Tahoma" pitchFamily="2"/>
            </a:endParaRPr>
          </a:p>
        </p:txBody>
      </p:sp>
      <p:pic>
        <p:nvPicPr>
          <p:cNvPr id="3" name="Content Placeholder 3" descr="bibli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851" y="1979639"/>
            <a:ext cx="8321040" cy="499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19833" y="611486"/>
            <a:ext cx="8639644" cy="1321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Park prirode “Tikvara”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000" b="1" i="1" u="none" strike="noStrike" kern="0" cap="none" spc="0" baseline="0">
                <a:solidFill>
                  <a:srgbClr val="996633"/>
                </a:solidFill>
                <a:uFillTx/>
                <a:latin typeface="Thorndale" pitchFamily="18"/>
                <a:cs typeface="Tahoma" pitchFamily="2"/>
              </a:rPr>
              <a:t>Park of nature “Tikvara”</a:t>
            </a:r>
            <a:endParaRPr lang="en-US" sz="4000" b="1" i="1" u="none" strike="noStrike" kern="0" cap="none" spc="0" baseline="0">
              <a:solidFill>
                <a:srgbClr val="996633"/>
              </a:solidFill>
              <a:uFillTx/>
              <a:latin typeface="Thorndale" pitchFamily="18"/>
              <a:cs typeface="Tahoma" pitchFamily="2"/>
            </a:endParaRPr>
          </a:p>
        </p:txBody>
      </p:sp>
      <p:pic>
        <p:nvPicPr>
          <p:cNvPr id="3" name="Content Placeholder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059" y="1825078"/>
            <a:ext cx="7792672" cy="519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7917643846_0d755ddbc5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869" y="1835621"/>
            <a:ext cx="7789032" cy="51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4335444532_e9feebde09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869" y="1835621"/>
            <a:ext cx="7789032" cy="51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6304915489_521d3b4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869" y="1835621"/>
            <a:ext cx="7776862" cy="51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 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247</Words>
  <Application>Microsoft Office PowerPoint</Application>
  <PresentationFormat>Custom</PresentationFormat>
  <Paragraphs>53</Paragraphs>
  <Slides>29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</vt:lpstr>
      <vt:lpstr>lyt paper</vt:lpstr>
      <vt:lpstr>BAČKA PALANKA</vt:lpstr>
      <vt:lpstr>Slide 2</vt:lpstr>
      <vt:lpstr>Slide 3</vt:lpstr>
      <vt:lpstr>Slide 4</vt:lpstr>
      <vt:lpstr>Slide 5</vt:lpstr>
      <vt:lpstr>Osnovne škole             Primary schools</vt:lpstr>
      <vt:lpstr>Slide 7</vt:lpstr>
      <vt:lpstr>Slide 8</vt:lpstr>
      <vt:lpstr>Slide 9</vt:lpstr>
      <vt:lpstr>Slide 10</vt:lpstr>
      <vt:lpstr>Sport  Sport u Bačkoj Palanci je veoma popularan…   Sport in Backa Palanka is a very popular…</vt:lpstr>
      <vt:lpstr>Slide 12</vt:lpstr>
      <vt:lpstr>Fudbal-Football</vt:lpstr>
      <vt:lpstr>Rukomet - Handball</vt:lpstr>
      <vt:lpstr>ODBOJKA-VOLLEYBALL</vt:lpstr>
      <vt:lpstr>KOŠARKA-BASKETBALL</vt:lpstr>
      <vt:lpstr>Manifestacije-Events</vt:lpstr>
      <vt:lpstr>Slide 18</vt:lpstr>
      <vt:lpstr>PRIVREDA-ECONOMY</vt:lpstr>
      <vt:lpstr>Slide 20</vt:lpstr>
      <vt:lpstr>HOTELI-HOTELS</vt:lpstr>
      <vt:lpstr>Godišnja doba-Seasons</vt:lpstr>
      <vt:lpstr>Slide 23</vt:lpstr>
      <vt:lpstr>Ovo je moje odeljenje This is my class</vt:lpstr>
      <vt:lpstr>Turistički tehničar, druga godina Tourism technician, second year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BAČKA PALANKA</dc:title>
  <dc:creator>PC</dc:creator>
  <cp:lastModifiedBy>PC</cp:lastModifiedBy>
  <cp:revision>8</cp:revision>
  <dcterms:created xsi:type="dcterms:W3CDTF">2016-09-11T22:16:28Z</dcterms:created>
  <dcterms:modified xsi:type="dcterms:W3CDTF">2016-09-11T22:47:48Z</dcterms:modified>
</cp:coreProperties>
</file>